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70" r:id="rId4"/>
    <p:sldId id="271" r:id="rId5"/>
    <p:sldId id="259" r:id="rId6"/>
    <p:sldId id="260" r:id="rId7"/>
    <p:sldId id="261" r:id="rId8"/>
    <p:sldId id="268" r:id="rId9"/>
    <p:sldId id="269" r:id="rId10"/>
    <p:sldId id="263" r:id="rId11"/>
    <p:sldId id="264" r:id="rId12"/>
    <p:sldId id="265" r:id="rId13"/>
    <p:sldId id="267" r:id="rId14"/>
    <p:sldId id="26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7C25DB"/>
    <a:srgbClr val="00CC66"/>
    <a:srgbClr val="0000CC"/>
    <a:srgbClr val="006600"/>
    <a:srgbClr val="FF0066"/>
    <a:srgbClr val="FF3399"/>
    <a:srgbClr val="CC00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9AF04F7-5C7E-40A2-A897-DBC71AE0F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0DA90-78F3-4F8E-B8EA-EC5242BE5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FF452-DB3F-4AC0-AE91-55A6704D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B9420-FCEC-4E02-AB64-3DC338825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1213C-4138-4B0D-B3C3-2306BC81F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5FCC1-6F37-427F-99A3-2AB137ADD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0B816-FD43-4A05-BC91-2B46A49A1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C5550-F679-4959-854D-E13A35EF5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D42FB-F0C8-41A5-9330-318C9062F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59C94-8FE5-4741-971E-D143EEC88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FE558-A076-45C4-874D-70A7A97A8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5BA8-5328-44FF-B383-146470C37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AD8D4E7-C691-46FD-BDAB-99506149A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CEF921-9B2E-4C28-8124-EF02BCB9910C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"/>
            <a:ext cx="8229600" cy="62484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b="1" smtClean="0">
              <a:solidFill>
                <a:srgbClr val="00CC00"/>
              </a:solidFill>
            </a:endParaRPr>
          </a:p>
          <a:p>
            <a:pPr algn="ctr" eaLnBrk="1" hangingPunct="1">
              <a:buFontTx/>
              <a:buNone/>
            </a:pPr>
            <a:endParaRPr lang="en-US" b="1" smtClean="0">
              <a:solidFill>
                <a:srgbClr val="00CC00"/>
              </a:solidFill>
            </a:endParaRPr>
          </a:p>
          <a:p>
            <a:pPr algn="ctr" eaLnBrk="1" hangingPunct="1">
              <a:buFontTx/>
              <a:buNone/>
            </a:pPr>
            <a:endParaRPr lang="en-US" b="1" smtClean="0">
              <a:solidFill>
                <a:srgbClr val="00CC00"/>
              </a:solidFill>
            </a:endParaRPr>
          </a:p>
          <a:p>
            <a:pPr algn="ctr" eaLnBrk="1" hangingPunct="1">
              <a:buFontTx/>
              <a:buNone/>
            </a:pPr>
            <a:endParaRPr lang="en-US" b="1" smtClean="0">
              <a:solidFill>
                <a:srgbClr val="00CC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b="1" smtClean="0">
                <a:solidFill>
                  <a:srgbClr val="00CC00"/>
                </a:solidFill>
              </a:rPr>
              <a:t>MÔN TOÁN LỚP 4</a:t>
            </a:r>
          </a:p>
          <a:p>
            <a:pPr algn="ctr" eaLnBrk="1" hangingPunct="1">
              <a:buFontTx/>
              <a:buNone/>
            </a:pPr>
            <a:r>
              <a:rPr lang="en-US" b="1" smtClean="0">
                <a:solidFill>
                  <a:srgbClr val="FF00FF"/>
                </a:solidFill>
              </a:rPr>
              <a:t>NHÂN VỚI SỐ CÓ BA CHỮ SỐ</a:t>
            </a:r>
          </a:p>
          <a:p>
            <a:pPr eaLnBrk="1" hangingPunct="1">
              <a:buFontTx/>
              <a:buNone/>
            </a:pPr>
            <a:endParaRPr lang="en-US" b="1" smtClean="0">
              <a:solidFill>
                <a:srgbClr val="FF00FF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/>
              <a:t>     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82563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2053" name="WordArt 4"/>
          <p:cNvSpPr>
            <a:spLocks noChangeArrowheads="1" noChangeShapeType="1" noTextEdit="1"/>
          </p:cNvSpPr>
          <p:nvPr/>
        </p:nvSpPr>
        <p:spPr bwMode="auto">
          <a:xfrm>
            <a:off x="1219200" y="685800"/>
            <a:ext cx="6858000" cy="4800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10436"/>
              </a:avLst>
            </a:prstTxWarp>
          </a:bodyPr>
          <a:lstStyle/>
          <a:p>
            <a:pPr algn="ctr"/>
            <a:endParaRPr lang="en-US" sz="2400" b="1" kern="10">
              <a:ln w="9525">
                <a:solidFill>
                  <a:srgbClr val="FF0066"/>
                </a:solidFill>
                <a:round/>
                <a:headEnd/>
                <a:tailEnd/>
              </a:ln>
              <a:solidFill>
                <a:srgbClr val="99FF33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6B3737-86F5-435E-A6EB-65FB7C2BA472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993775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solidFill>
                  <a:srgbClr val="0000CC"/>
                </a:solidFill>
              </a:rPr>
              <a:t>Bài 2: Đúng ghi Đ, sai ghi S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00200"/>
            <a:ext cx="1600200" cy="22098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en-US" sz="2400" smtClean="0"/>
              <a:t>456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0066"/>
                </a:solidFill>
              </a:rPr>
              <a:t>X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smtClean="0"/>
              <a:t>203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smtClean="0"/>
              <a:t>1368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smtClean="0"/>
              <a:t>912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smtClean="0"/>
              <a:t>2280</a:t>
            </a:r>
          </a:p>
          <a:p>
            <a:pPr algn="r" eaLnBrk="1" hangingPunct="1"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3352800" y="160020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456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203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1368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      912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10488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en-US" sz="2400"/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6400800" y="160020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456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203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1368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  912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92568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en-US" sz="2400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1295400" y="2590800"/>
            <a:ext cx="8382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>
            <a:off x="1219200" y="3352800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>
            <a:off x="4038600" y="2590800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>
            <a:off x="3962400" y="3352800"/>
            <a:ext cx="1066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2"/>
          <p:cNvSpPr>
            <a:spLocks noChangeShapeType="1"/>
          </p:cNvSpPr>
          <p:nvPr/>
        </p:nvSpPr>
        <p:spPr bwMode="auto">
          <a:xfrm>
            <a:off x="7162800" y="2590800"/>
            <a:ext cx="9144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>
            <a:off x="6934200" y="3352800"/>
            <a:ext cx="1143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Rectangle 14"/>
          <p:cNvSpPr>
            <a:spLocks noChangeArrowheads="1"/>
          </p:cNvSpPr>
          <p:nvPr/>
        </p:nvSpPr>
        <p:spPr bwMode="auto">
          <a:xfrm>
            <a:off x="2286000" y="3276600"/>
            <a:ext cx="457200" cy="381000"/>
          </a:xfrm>
          <a:prstGeom prst="rect">
            <a:avLst/>
          </a:prstGeom>
          <a:solidFill>
            <a:schemeClr val="bg1"/>
          </a:solidFill>
          <a:ln w="381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278" name="Rectangle 15"/>
          <p:cNvSpPr>
            <a:spLocks noChangeArrowheads="1"/>
          </p:cNvSpPr>
          <p:nvPr/>
        </p:nvSpPr>
        <p:spPr bwMode="auto">
          <a:xfrm>
            <a:off x="8153400" y="3352800"/>
            <a:ext cx="457200" cy="381000"/>
          </a:xfrm>
          <a:prstGeom prst="rect">
            <a:avLst/>
          </a:prstGeom>
          <a:solidFill>
            <a:schemeClr val="bg1"/>
          </a:solidFill>
          <a:ln w="381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6"/>
          <p:cNvSpPr>
            <a:spLocks noChangeArrowheads="1"/>
          </p:cNvSpPr>
          <p:nvPr/>
        </p:nvSpPr>
        <p:spPr bwMode="auto">
          <a:xfrm>
            <a:off x="5105400" y="3276600"/>
            <a:ext cx="457200" cy="381000"/>
          </a:xfrm>
          <a:prstGeom prst="rect">
            <a:avLst/>
          </a:prstGeom>
          <a:solidFill>
            <a:schemeClr val="bg1"/>
          </a:solidFill>
          <a:ln w="381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A00855-CBDB-433C-80A3-973B56F32F36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993775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solidFill>
                  <a:srgbClr val="0000CC"/>
                </a:solidFill>
              </a:rPr>
              <a:t>Bài 2: Đúng ghi Đ, sai ghi 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00200"/>
            <a:ext cx="1600200" cy="22098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en-US" sz="2400" smtClean="0"/>
              <a:t>456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0066"/>
                </a:solidFill>
              </a:rPr>
              <a:t>X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smtClean="0"/>
              <a:t>203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smtClean="0"/>
              <a:t>1368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b="1" smtClean="0"/>
              <a:t>912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smtClean="0"/>
              <a:t>2280</a:t>
            </a:r>
          </a:p>
          <a:p>
            <a:pPr algn="r" eaLnBrk="1" hangingPunct="1"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3352800" y="160020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456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203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1368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      </a:t>
            </a:r>
            <a:r>
              <a:rPr lang="en-US" sz="2400" b="1"/>
              <a:t>912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10488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en-US" sz="2400"/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6400800" y="160020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456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203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1368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  </a:t>
            </a:r>
            <a:r>
              <a:rPr lang="en-US" sz="2400" b="1"/>
              <a:t>912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en-US" sz="2400"/>
              <a:t>92568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endParaRPr lang="en-US" sz="2400"/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1295400" y="2590800"/>
            <a:ext cx="8382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Line 7"/>
          <p:cNvSpPr>
            <a:spLocks noChangeShapeType="1"/>
          </p:cNvSpPr>
          <p:nvPr/>
        </p:nvSpPr>
        <p:spPr bwMode="auto">
          <a:xfrm>
            <a:off x="1219200" y="3352800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8"/>
          <p:cNvSpPr>
            <a:spLocks noChangeShapeType="1"/>
          </p:cNvSpPr>
          <p:nvPr/>
        </p:nvSpPr>
        <p:spPr bwMode="auto">
          <a:xfrm>
            <a:off x="4038600" y="2590800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>
            <a:off x="3962400" y="3352800"/>
            <a:ext cx="1066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0"/>
          <p:cNvSpPr>
            <a:spLocks noChangeShapeType="1"/>
          </p:cNvSpPr>
          <p:nvPr/>
        </p:nvSpPr>
        <p:spPr bwMode="auto">
          <a:xfrm>
            <a:off x="7162800" y="2590800"/>
            <a:ext cx="9144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>
            <a:off x="6934200" y="3352800"/>
            <a:ext cx="1143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Rectangle 12"/>
          <p:cNvSpPr>
            <a:spLocks noChangeArrowheads="1"/>
          </p:cNvSpPr>
          <p:nvPr/>
        </p:nvSpPr>
        <p:spPr bwMode="auto">
          <a:xfrm>
            <a:off x="2286000" y="3276600"/>
            <a:ext cx="457200" cy="381000"/>
          </a:xfrm>
          <a:prstGeom prst="rect">
            <a:avLst/>
          </a:prstGeom>
          <a:solidFill>
            <a:schemeClr val="bg1"/>
          </a:solidFill>
          <a:ln w="381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302" name="Rectangle 13"/>
          <p:cNvSpPr>
            <a:spLocks noChangeArrowheads="1"/>
          </p:cNvSpPr>
          <p:nvPr/>
        </p:nvSpPr>
        <p:spPr bwMode="auto">
          <a:xfrm>
            <a:off x="8153400" y="3352800"/>
            <a:ext cx="457200" cy="381000"/>
          </a:xfrm>
          <a:prstGeom prst="rect">
            <a:avLst/>
          </a:prstGeom>
          <a:solidFill>
            <a:schemeClr val="bg1"/>
          </a:solidFill>
          <a:ln w="381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Đ</a:t>
            </a:r>
          </a:p>
        </p:txBody>
      </p:sp>
      <p:sp>
        <p:nvSpPr>
          <p:cNvPr id="12303" name="Rectangle 14"/>
          <p:cNvSpPr>
            <a:spLocks noChangeArrowheads="1"/>
          </p:cNvSpPr>
          <p:nvPr/>
        </p:nvSpPr>
        <p:spPr bwMode="auto">
          <a:xfrm>
            <a:off x="5105400" y="3276600"/>
            <a:ext cx="457200" cy="381000"/>
          </a:xfrm>
          <a:prstGeom prst="rect">
            <a:avLst/>
          </a:prstGeom>
          <a:solidFill>
            <a:schemeClr val="bg1"/>
          </a:solidFill>
          <a:ln w="381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S</a:t>
            </a:r>
          </a:p>
        </p:txBody>
      </p:sp>
      <p:sp>
        <p:nvSpPr>
          <p:cNvPr id="12304" name="Text Box 20"/>
          <p:cNvSpPr txBox="1">
            <a:spLocks noChangeArrowheads="1"/>
          </p:cNvSpPr>
          <p:nvPr/>
        </p:nvSpPr>
        <p:spPr bwMode="auto">
          <a:xfrm>
            <a:off x="2346325" y="32369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B742F4-B986-4A1B-9622-6C0F08C11523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b="1" u="sng" smtClean="0">
                <a:solidFill>
                  <a:srgbClr val="0000CC"/>
                </a:solidFill>
              </a:rPr>
              <a:t>Bài 3</a:t>
            </a:r>
            <a:r>
              <a:rPr lang="en-US" smtClean="0"/>
              <a:t>: </a:t>
            </a:r>
            <a:r>
              <a:rPr lang="en-US" smtClean="0">
                <a:solidFill>
                  <a:srgbClr val="6600FF"/>
                </a:solidFill>
              </a:rPr>
              <a:t>Trung bình mỗi con gà mái </a:t>
            </a:r>
            <a:r>
              <a:rPr lang="vi-VN" smtClean="0">
                <a:solidFill>
                  <a:srgbClr val="6600FF"/>
                </a:solidFill>
              </a:rPr>
              <a:t>đ</a:t>
            </a:r>
            <a:r>
              <a:rPr lang="en-US" smtClean="0">
                <a:solidFill>
                  <a:srgbClr val="6600FF"/>
                </a:solidFill>
              </a:rPr>
              <a:t>ẻ </a:t>
            </a:r>
            <a:r>
              <a:rPr lang="vi-VN" smtClean="0">
                <a:solidFill>
                  <a:srgbClr val="6600FF"/>
                </a:solidFill>
              </a:rPr>
              <a:t>ă</a:t>
            </a:r>
            <a:r>
              <a:rPr lang="en-US" smtClean="0">
                <a:solidFill>
                  <a:srgbClr val="6600FF"/>
                </a:solidFill>
              </a:rPr>
              <a:t>n hết 104g thức </a:t>
            </a:r>
            <a:r>
              <a:rPr lang="vi-VN" smtClean="0">
                <a:solidFill>
                  <a:srgbClr val="6600FF"/>
                </a:solidFill>
              </a:rPr>
              <a:t>ă</a:t>
            </a:r>
            <a:r>
              <a:rPr lang="en-US" smtClean="0">
                <a:solidFill>
                  <a:srgbClr val="6600FF"/>
                </a:solidFill>
              </a:rPr>
              <a:t>n trong một ngày. Hỏi trại ch</a:t>
            </a:r>
            <a:r>
              <a:rPr lang="vi-VN" smtClean="0">
                <a:solidFill>
                  <a:srgbClr val="6600FF"/>
                </a:solidFill>
              </a:rPr>
              <a:t>ă</a:t>
            </a:r>
            <a:r>
              <a:rPr lang="en-US" smtClean="0">
                <a:solidFill>
                  <a:srgbClr val="6600FF"/>
                </a:solidFill>
              </a:rPr>
              <a:t>n nuôi cần bao nhiêu ki-lô-gam thức </a:t>
            </a:r>
            <a:r>
              <a:rPr lang="vi-VN" smtClean="0">
                <a:solidFill>
                  <a:srgbClr val="6600FF"/>
                </a:solidFill>
              </a:rPr>
              <a:t>ă</a:t>
            </a:r>
            <a:r>
              <a:rPr lang="en-US" smtClean="0">
                <a:solidFill>
                  <a:srgbClr val="6600FF"/>
                </a:solidFill>
              </a:rPr>
              <a:t>n cho 375 con gà mái </a:t>
            </a:r>
            <a:r>
              <a:rPr lang="vi-VN" smtClean="0">
                <a:solidFill>
                  <a:srgbClr val="6600FF"/>
                </a:solidFill>
              </a:rPr>
              <a:t>đ</a:t>
            </a:r>
            <a:r>
              <a:rPr lang="en-US" smtClean="0">
                <a:solidFill>
                  <a:srgbClr val="6600FF"/>
                </a:solidFill>
              </a:rPr>
              <a:t>ẻ </a:t>
            </a:r>
            <a:r>
              <a:rPr lang="vi-VN" smtClean="0">
                <a:solidFill>
                  <a:srgbClr val="6600FF"/>
                </a:solidFill>
              </a:rPr>
              <a:t>ă</a:t>
            </a:r>
            <a:r>
              <a:rPr lang="en-US" smtClean="0">
                <a:solidFill>
                  <a:srgbClr val="6600FF"/>
                </a:solidFill>
              </a:rPr>
              <a:t>n trong 10 ngày ?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895600"/>
            <a:ext cx="8229600" cy="1828800"/>
          </a:xfrm>
        </p:spPr>
        <p:txBody>
          <a:bodyPr/>
          <a:lstStyle/>
          <a:p>
            <a:pPr algn="l" eaLnBrk="1" hangingPunct="1"/>
            <a:r>
              <a:rPr lang="en-US" sz="3200" b="1" u="sng" smtClean="0">
                <a:solidFill>
                  <a:schemeClr val="tx1"/>
                </a:solidFill>
              </a:rPr>
              <a:t>Tóm tắt</a:t>
            </a:r>
            <a:r>
              <a:rPr lang="en-US" sz="3200" b="1" smtClean="0">
                <a:solidFill>
                  <a:schemeClr val="tx1"/>
                </a:solidFill>
              </a:rPr>
              <a:t/>
            </a:r>
            <a:br>
              <a:rPr lang="en-US" sz="3200" b="1" smtClean="0">
                <a:solidFill>
                  <a:schemeClr val="tx1"/>
                </a:solidFill>
              </a:rPr>
            </a:br>
            <a:r>
              <a:rPr lang="en-US" sz="3200" b="1" smtClean="0">
                <a:solidFill>
                  <a:schemeClr val="tx1"/>
                </a:solidFill>
              </a:rPr>
              <a:t>		1 ngày 1 con </a:t>
            </a:r>
            <a:r>
              <a:rPr lang="vi-VN" sz="3200" b="1" smtClean="0">
                <a:solidFill>
                  <a:schemeClr val="tx1"/>
                </a:solidFill>
              </a:rPr>
              <a:t>ă</a:t>
            </a:r>
            <a:r>
              <a:rPr lang="en-US" sz="3200" b="1" smtClean="0">
                <a:solidFill>
                  <a:schemeClr val="tx1"/>
                </a:solidFill>
              </a:rPr>
              <a:t>n      : 104g</a:t>
            </a:r>
            <a:br>
              <a:rPr lang="en-US" sz="3200" b="1" smtClean="0">
                <a:solidFill>
                  <a:schemeClr val="tx1"/>
                </a:solidFill>
              </a:rPr>
            </a:br>
            <a:r>
              <a:rPr lang="en-US" sz="3200" b="1" smtClean="0">
                <a:solidFill>
                  <a:schemeClr val="tx1"/>
                </a:solidFill>
              </a:rPr>
              <a:t>		10 ngày 375 con </a:t>
            </a:r>
            <a:r>
              <a:rPr lang="vi-VN" sz="3200" b="1" smtClean="0">
                <a:solidFill>
                  <a:schemeClr val="tx1"/>
                </a:solidFill>
              </a:rPr>
              <a:t>ă</a:t>
            </a:r>
            <a:r>
              <a:rPr lang="en-US" sz="3200" b="1" smtClean="0">
                <a:solidFill>
                  <a:schemeClr val="tx1"/>
                </a:solidFill>
              </a:rPr>
              <a:t>n: . . .  kg?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507CE7-1579-4019-AA78-89791647EF66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0"/>
            <a:ext cx="8229600" cy="2286000"/>
          </a:xfrm>
        </p:spPr>
        <p:txBody>
          <a:bodyPr/>
          <a:lstStyle/>
          <a:p>
            <a:pPr eaLnBrk="1" hangingPunct="1"/>
            <a:r>
              <a:rPr lang="en-US" sz="2800" b="1" smtClean="0"/>
              <a:t>Số kg thức </a:t>
            </a:r>
            <a:r>
              <a:rPr lang="vi-VN" sz="2800" b="1" smtClean="0"/>
              <a:t>ă</a:t>
            </a:r>
            <a:r>
              <a:rPr lang="en-US" sz="2800" b="1" smtClean="0"/>
              <a:t>n trại </a:t>
            </a:r>
            <a:r>
              <a:rPr lang="vi-VN" sz="2800" b="1" smtClean="0"/>
              <a:t>đ</a:t>
            </a:r>
            <a:r>
              <a:rPr lang="en-US" sz="2800" b="1" smtClean="0"/>
              <a:t>ó cần cho 01 ngày là:</a:t>
            </a:r>
            <a:br>
              <a:rPr lang="en-US" sz="2800" b="1" smtClean="0"/>
            </a:br>
            <a:r>
              <a:rPr lang="en-US" sz="3200" smtClean="0">
                <a:solidFill>
                  <a:srgbClr val="0000CC"/>
                </a:solidFill>
              </a:rPr>
              <a:t>104 x 375 = 39.000(g)</a:t>
            </a:r>
            <a:br>
              <a:rPr lang="en-US" sz="3200" smtClean="0">
                <a:solidFill>
                  <a:srgbClr val="0000CC"/>
                </a:solidFill>
              </a:rPr>
            </a:br>
            <a:r>
              <a:rPr lang="en-US" sz="3200" smtClean="0">
                <a:solidFill>
                  <a:srgbClr val="0000CC"/>
                </a:solidFill>
              </a:rPr>
              <a:t>             = 39 (kg)</a:t>
            </a:r>
            <a:br>
              <a:rPr lang="en-US" sz="3200" smtClean="0">
                <a:solidFill>
                  <a:srgbClr val="0000CC"/>
                </a:solidFill>
              </a:rPr>
            </a:br>
            <a:r>
              <a:rPr lang="en-US" sz="2800" b="1" smtClean="0"/>
              <a:t>Số kg thức </a:t>
            </a:r>
            <a:r>
              <a:rPr lang="vi-VN" sz="2800" b="1" smtClean="0"/>
              <a:t>ă</a:t>
            </a:r>
            <a:r>
              <a:rPr lang="en-US" sz="2800" b="1" smtClean="0"/>
              <a:t>n trại </a:t>
            </a:r>
            <a:r>
              <a:rPr lang="vi-VN" sz="2800" b="1" smtClean="0"/>
              <a:t>đ</a:t>
            </a:r>
            <a:r>
              <a:rPr lang="en-US" sz="2800" b="1" smtClean="0"/>
              <a:t>ó cần trong 10 ngày là: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>
                <a:solidFill>
                  <a:srgbClr val="0000CC"/>
                </a:solidFill>
              </a:rPr>
              <a:t>39 x 10 = 390( kg )</a:t>
            </a:r>
            <a:br>
              <a:rPr lang="en-US" sz="3200" smtClean="0">
                <a:solidFill>
                  <a:srgbClr val="0000CC"/>
                </a:solidFill>
              </a:rPr>
            </a:br>
            <a:r>
              <a:rPr lang="en-US" sz="3200" b="1" u="sng" smtClean="0">
                <a:solidFill>
                  <a:srgbClr val="FF0066"/>
                </a:solidFill>
              </a:rPr>
              <a:t>Đáp số</a:t>
            </a:r>
            <a:r>
              <a:rPr lang="en-US" sz="3200" b="1" smtClean="0">
                <a:solidFill>
                  <a:srgbClr val="FF0066"/>
                </a:solidFill>
              </a:rPr>
              <a:t>: 390kg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810000" y="3048000"/>
            <a:ext cx="1535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BÀI GIẢI</a:t>
            </a:r>
            <a:r>
              <a:rPr lang="en-US" sz="2400" b="1"/>
              <a:t>: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533400" y="6858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u="sng"/>
              <a:t>Tóm tắt</a:t>
            </a:r>
            <a:r>
              <a:rPr lang="en-US" sz="3200" b="1"/>
              <a:t/>
            </a:r>
            <a:br>
              <a:rPr lang="en-US" sz="3200" b="1"/>
            </a:br>
            <a:r>
              <a:rPr lang="en-US" sz="3200" b="1"/>
              <a:t>		1 ngày 1 con </a:t>
            </a:r>
            <a:r>
              <a:rPr lang="vi-VN" sz="3200" b="1"/>
              <a:t>ă</a:t>
            </a:r>
            <a:r>
              <a:rPr lang="en-US" sz="3200" b="1"/>
              <a:t>n      : 104g</a:t>
            </a:r>
            <a:br>
              <a:rPr lang="en-US" sz="3200" b="1"/>
            </a:br>
            <a:r>
              <a:rPr lang="en-US" sz="3200" b="1"/>
              <a:t>		10 ngày 375 con </a:t>
            </a:r>
            <a:r>
              <a:rPr lang="vi-VN" sz="3200" b="1"/>
              <a:t>ă</a:t>
            </a:r>
            <a:r>
              <a:rPr lang="en-US" sz="3200" b="1"/>
              <a:t>n: . . .  kg?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67DEFF-00C1-47BE-AC79-16A81097257C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352800"/>
            <a:ext cx="9144000" cy="2895600"/>
          </a:xfrm>
        </p:spPr>
        <p:txBody>
          <a:bodyPr/>
          <a:lstStyle/>
          <a:p>
            <a:pPr algn="l" eaLnBrk="1" hangingPunct="1"/>
            <a:r>
              <a:rPr lang="en-US" sz="2800" b="1" smtClean="0"/>
              <a:t>Số gam thức </a:t>
            </a:r>
            <a:r>
              <a:rPr lang="vi-VN" sz="2800" b="1" smtClean="0"/>
              <a:t>ă</a:t>
            </a:r>
            <a:r>
              <a:rPr lang="en-US" sz="2800" b="1" smtClean="0"/>
              <a:t>n cần cho 1 con trong 10 ngày là: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                   </a:t>
            </a:r>
            <a:r>
              <a:rPr lang="en-US" sz="3600" smtClean="0">
                <a:solidFill>
                  <a:srgbClr val="0000CC"/>
                </a:solidFill>
              </a:rPr>
              <a:t>104x10=1040(g)</a:t>
            </a:r>
            <a:br>
              <a:rPr lang="en-US" sz="3600" smtClean="0">
                <a:solidFill>
                  <a:srgbClr val="0000CC"/>
                </a:solidFill>
              </a:rPr>
            </a:br>
            <a:r>
              <a:rPr lang="en-US" sz="2800" b="1" smtClean="0"/>
              <a:t>Số kg thức </a:t>
            </a:r>
            <a:r>
              <a:rPr lang="vi-VN" sz="2800" b="1" smtClean="0"/>
              <a:t>ă</a:t>
            </a:r>
            <a:r>
              <a:rPr lang="en-US" sz="2800" b="1" smtClean="0"/>
              <a:t>n cần cho 375 con trong 10 ngày là: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2800" smtClean="0"/>
              <a:t>                         </a:t>
            </a:r>
            <a:r>
              <a:rPr lang="en-US" sz="3600" smtClean="0">
                <a:solidFill>
                  <a:srgbClr val="0000CC"/>
                </a:solidFill>
              </a:rPr>
              <a:t>1040 x 375=39.000(g)</a:t>
            </a:r>
            <a:br>
              <a:rPr lang="en-US" sz="3600" smtClean="0">
                <a:solidFill>
                  <a:srgbClr val="0000CC"/>
                </a:solidFill>
              </a:rPr>
            </a:br>
            <a:r>
              <a:rPr lang="en-US" sz="3600" smtClean="0">
                <a:solidFill>
                  <a:srgbClr val="0000CC"/>
                </a:solidFill>
              </a:rPr>
              <a:t>                                      = 390(kg)</a:t>
            </a:r>
            <a:br>
              <a:rPr lang="en-US" sz="3600" smtClean="0">
                <a:solidFill>
                  <a:srgbClr val="0000CC"/>
                </a:solidFill>
              </a:rPr>
            </a:br>
            <a:r>
              <a:rPr lang="en-US" sz="3600" smtClean="0"/>
              <a:t>                                      </a:t>
            </a:r>
            <a:r>
              <a:rPr lang="en-US" sz="3600" u="sng" smtClean="0">
                <a:solidFill>
                  <a:srgbClr val="FF0066"/>
                </a:solidFill>
              </a:rPr>
              <a:t>Đáp số</a:t>
            </a:r>
            <a:r>
              <a:rPr lang="en-US" sz="3600" smtClean="0">
                <a:solidFill>
                  <a:srgbClr val="FF0066"/>
                </a:solidFill>
              </a:rPr>
              <a:t>: 390kg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657600" y="2819400"/>
            <a:ext cx="1535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</a:rPr>
              <a:t>BÀI GIẢI:</a:t>
            </a: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533400" y="5334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u="sng"/>
              <a:t>Tóm tắt</a:t>
            </a:r>
            <a:r>
              <a:rPr lang="en-US" sz="3200" b="1"/>
              <a:t/>
            </a:r>
            <a:br>
              <a:rPr lang="en-US" sz="3200" b="1"/>
            </a:br>
            <a:r>
              <a:rPr lang="en-US" sz="3200" b="1"/>
              <a:t>		1 ngày 1 con </a:t>
            </a:r>
            <a:r>
              <a:rPr lang="vi-VN" sz="3200" b="1"/>
              <a:t>ă</a:t>
            </a:r>
            <a:r>
              <a:rPr lang="en-US" sz="3200" b="1"/>
              <a:t>n      : 104g</a:t>
            </a:r>
            <a:br>
              <a:rPr lang="en-US" sz="3200" b="1"/>
            </a:br>
            <a:r>
              <a:rPr lang="en-US" sz="3200" b="1"/>
              <a:t>		10 ngày 375 con </a:t>
            </a:r>
            <a:r>
              <a:rPr lang="vi-VN" sz="3200" b="1"/>
              <a:t>ă</a:t>
            </a:r>
            <a:r>
              <a:rPr lang="en-US" sz="3200" b="1"/>
              <a:t>n: . . .  kg?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6A07D25-FFBB-4054-AFF4-2EAE29530E61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971800"/>
            <a:ext cx="7772400" cy="1470025"/>
          </a:xfrm>
        </p:spPr>
        <p:txBody>
          <a:bodyPr/>
          <a:lstStyle/>
          <a:p>
            <a:pPr eaLnBrk="1" hangingPunct="1"/>
            <a:r>
              <a:rPr lang="en-US" sz="3000" b="1" smtClean="0">
                <a:solidFill>
                  <a:schemeClr val="accent2"/>
                </a:solidFill>
              </a:rPr>
              <a:t>Muốn tính 203 thùng dầu có bao nhiêu  lít dầu ta làm phép tính nh</a:t>
            </a:r>
            <a:r>
              <a:rPr lang="vi-VN" sz="3000" b="1" smtClean="0">
                <a:solidFill>
                  <a:schemeClr val="accent2"/>
                </a:solidFill>
              </a:rPr>
              <a:t>ư</a:t>
            </a:r>
            <a:r>
              <a:rPr lang="en-US" sz="3000" b="1" smtClean="0">
                <a:solidFill>
                  <a:schemeClr val="accent2"/>
                </a:solidFill>
              </a:rPr>
              <a:t> thế nào?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33400"/>
            <a:ext cx="7620000" cy="91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66"/>
                </a:solidFill>
              </a:rPr>
              <a:t>NHÂN VỚI SỐ CÓ BA CHỮ SỐ</a:t>
            </a:r>
          </a:p>
          <a:p>
            <a:pPr eaLnBrk="1" hangingPunct="1"/>
            <a:endParaRPr lang="en-US" b="1" smtClean="0">
              <a:solidFill>
                <a:srgbClr val="CC0066"/>
              </a:solidFill>
            </a:endParaRPr>
          </a:p>
        </p:txBody>
      </p:sp>
      <p:sp>
        <p:nvSpPr>
          <p:cNvPr id="2052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838200" y="1600200"/>
            <a:ext cx="7467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 Ví dụ: Mỗi thùng dầu chứa 258 lít dầu.</a:t>
            </a:r>
          </a:p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Hỏi 203 thùng dầu có bao nhiêu lít dầu?</a:t>
            </a:r>
          </a:p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F40C5B-0EEF-4FE3-9088-282CCDD244D2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33400"/>
            <a:ext cx="7620000" cy="91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66"/>
                </a:solidFill>
              </a:rPr>
              <a:t>NHÂN VỚI SỐ CÓ BA CHỮ SỐ</a:t>
            </a:r>
          </a:p>
          <a:p>
            <a:pPr eaLnBrk="1" hangingPunct="1"/>
            <a:endParaRPr lang="en-US" b="1" smtClean="0">
              <a:solidFill>
                <a:srgbClr val="CC0066"/>
              </a:solidFill>
            </a:endParaRPr>
          </a:p>
        </p:txBody>
      </p:sp>
      <p:sp>
        <p:nvSpPr>
          <p:cNvPr id="4100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838200" y="1600200"/>
            <a:ext cx="7467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 Ví dụ: Mỗi thùng dầu chứa 258 lít dầu.</a:t>
            </a:r>
          </a:p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Hỏi 203 thùng dầu có bao nhiêu lít dầu?</a:t>
            </a:r>
          </a:p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09600" y="403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200" b="1">
                <a:solidFill>
                  <a:schemeClr val="tx2"/>
                </a:solidFill>
              </a:rPr>
              <a:t>258 x 203 = ?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57200" y="5105400"/>
            <a:ext cx="86868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 b="1">
                <a:solidFill>
                  <a:srgbClr val="9933FF"/>
                </a:solidFill>
              </a:rPr>
              <a:t>Nhận xét gì về chữ số hàng chục của thừa số thứ 2?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5A88FC-3118-40F7-A488-3602415FB8C2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33400"/>
            <a:ext cx="7620000" cy="91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66"/>
                </a:solidFill>
              </a:rPr>
              <a:t>NHÂN VỚI SỐ CÓ BA CHỮ SỐ</a:t>
            </a:r>
          </a:p>
          <a:p>
            <a:pPr eaLnBrk="1" hangingPunct="1"/>
            <a:endParaRPr lang="en-US" b="1" smtClean="0">
              <a:solidFill>
                <a:srgbClr val="CC0066"/>
              </a:solidFill>
            </a:endParaRPr>
          </a:p>
        </p:txBody>
      </p:sp>
      <p:sp>
        <p:nvSpPr>
          <p:cNvPr id="5124" name="WordArt 3" descr="White marble"/>
          <p:cNvSpPr>
            <a:spLocks noChangeArrowheads="1" noChangeShapeType="1" noTextEdit="1"/>
          </p:cNvSpPr>
          <p:nvPr/>
        </p:nvSpPr>
        <p:spPr bwMode="auto">
          <a:xfrm>
            <a:off x="838200" y="1600200"/>
            <a:ext cx="7467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 Ví dụ: Mỗi thùng dầu chứa 258 lít dầu.</a:t>
            </a:r>
          </a:p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Hỏi 203 thùng dầu có bao nhiêu lít dầu?</a:t>
            </a:r>
          </a:p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 </a:t>
            </a: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609600" y="4038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200" b="1">
                <a:solidFill>
                  <a:schemeClr val="tx2"/>
                </a:solidFill>
              </a:rPr>
              <a:t>258 x 2</a:t>
            </a:r>
            <a:r>
              <a:rPr lang="en-US" sz="4200" b="1">
                <a:solidFill>
                  <a:srgbClr val="FF0066"/>
                </a:solidFill>
              </a:rPr>
              <a:t>0</a:t>
            </a:r>
            <a:r>
              <a:rPr lang="en-US" sz="4200" b="1">
                <a:solidFill>
                  <a:schemeClr val="tx2"/>
                </a:solidFill>
              </a:rPr>
              <a:t>3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B91E272-4B37-419A-A427-5A7581B37A3A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33400"/>
            <a:ext cx="7620000" cy="91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66"/>
                </a:solidFill>
              </a:rPr>
              <a:t>NHÂN VỚI SỐ CÓ BA CHỮ SỐ</a:t>
            </a:r>
          </a:p>
          <a:p>
            <a:pPr eaLnBrk="1" hangingPunct="1"/>
            <a:endParaRPr lang="en-US" b="1" smtClean="0">
              <a:solidFill>
                <a:srgbClr val="CC0066"/>
              </a:solidFill>
            </a:endParaRP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438400" y="1981200"/>
            <a:ext cx="5105400" cy="4495800"/>
          </a:xfrm>
        </p:spPr>
        <p:txBody>
          <a:bodyPr/>
          <a:lstStyle/>
          <a:p>
            <a:pPr algn="l" eaLnBrk="1" hangingPunct="1"/>
            <a:r>
              <a:rPr lang="en-US" sz="4000" smtClean="0"/>
              <a:t>      </a:t>
            </a:r>
            <a:r>
              <a:rPr lang="en-US" sz="4000" b="1" smtClean="0"/>
              <a:t>258</a:t>
            </a:r>
            <a:br>
              <a:rPr lang="en-US" sz="4000" b="1" smtClean="0"/>
            </a:br>
            <a:r>
              <a:rPr lang="en-US" sz="4000" b="1" smtClean="0"/>
              <a:t>  </a:t>
            </a:r>
            <a:r>
              <a:rPr lang="en-US" sz="2800" b="1" smtClean="0"/>
              <a:t>  </a:t>
            </a:r>
            <a:r>
              <a:rPr lang="en-US" sz="1400" b="1" smtClean="0"/>
              <a:t>x</a:t>
            </a:r>
            <a:br>
              <a:rPr lang="en-US" sz="1400" b="1" smtClean="0"/>
            </a:br>
            <a:r>
              <a:rPr lang="en-US" sz="2000" b="1" smtClean="0"/>
              <a:t>            </a:t>
            </a:r>
            <a:r>
              <a:rPr lang="en-US" sz="4000" b="1" smtClean="0"/>
              <a:t>203</a:t>
            </a:r>
            <a:br>
              <a:rPr lang="en-US" sz="4000" b="1" smtClean="0"/>
            </a:br>
            <a:r>
              <a:rPr lang="en-US" sz="4000" b="1" smtClean="0"/>
              <a:t>      774</a:t>
            </a:r>
            <a:br>
              <a:rPr lang="en-US" sz="4000" b="1" smtClean="0"/>
            </a:br>
            <a:r>
              <a:rPr lang="en-US" sz="4000" b="1" smtClean="0"/>
              <a:t>    </a:t>
            </a:r>
            <a:r>
              <a:rPr lang="en-US" sz="4000" b="1" smtClean="0">
                <a:solidFill>
                  <a:srgbClr val="FF0066"/>
                </a:solidFill>
              </a:rPr>
              <a:t>000</a:t>
            </a:r>
            <a:br>
              <a:rPr lang="en-US" sz="4000" b="1" smtClean="0">
                <a:solidFill>
                  <a:srgbClr val="FF0066"/>
                </a:solidFill>
              </a:rPr>
            </a:br>
            <a:r>
              <a:rPr lang="en-US" sz="4000" b="1" smtClean="0">
                <a:solidFill>
                  <a:srgbClr val="FF0066"/>
                </a:solidFill>
              </a:rPr>
              <a:t> </a:t>
            </a:r>
            <a:r>
              <a:rPr lang="en-US" sz="4000" b="1" smtClean="0"/>
              <a:t>516 </a:t>
            </a:r>
            <a:r>
              <a:rPr lang="en-US" sz="4000" b="1" u="sng" smtClean="0"/>
              <a:t> </a:t>
            </a:r>
            <a:r>
              <a:rPr lang="en-US" sz="4000" b="1" smtClean="0"/>
              <a:t/>
            </a:r>
            <a:br>
              <a:rPr lang="en-US" sz="4000" b="1" smtClean="0"/>
            </a:br>
            <a:r>
              <a:rPr lang="en-US" sz="4000" b="1" smtClean="0"/>
              <a:t> </a:t>
            </a:r>
            <a:r>
              <a:rPr lang="en-US" sz="4000" b="1" smtClean="0">
                <a:solidFill>
                  <a:srgbClr val="0000CC"/>
                </a:solidFill>
              </a:rPr>
              <a:t>52374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1812925" y="3846513"/>
            <a:ext cx="5502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0" name="Line 9"/>
          <p:cNvSpPr>
            <a:spLocks noChangeShapeType="1"/>
          </p:cNvSpPr>
          <p:nvPr/>
        </p:nvSpPr>
        <p:spPr bwMode="auto">
          <a:xfrm>
            <a:off x="2514600" y="5715000"/>
            <a:ext cx="1905000" cy="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2895600" y="3962400"/>
            <a:ext cx="1828800" cy="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4191000" y="4572000"/>
            <a:ext cx="976313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57F357-69AB-4515-BB69-5DF5E029FD28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33400"/>
            <a:ext cx="7620000" cy="91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66"/>
                </a:solidFill>
              </a:rPr>
              <a:t>NHÂN VỚI SỐ CÓ BA CHỮ SỐ</a:t>
            </a:r>
          </a:p>
          <a:p>
            <a:pPr eaLnBrk="1" hangingPunct="1"/>
            <a:endParaRPr lang="en-US" b="1" smtClean="0">
              <a:solidFill>
                <a:srgbClr val="CC0066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6172200" cy="4419600"/>
          </a:xfrm>
        </p:spPr>
        <p:txBody>
          <a:bodyPr/>
          <a:lstStyle/>
          <a:p>
            <a:pPr eaLnBrk="1" hangingPunct="1"/>
            <a:r>
              <a:rPr lang="en-US" sz="4000" smtClean="0"/>
              <a:t>          </a:t>
            </a:r>
            <a:r>
              <a:rPr lang="en-US" sz="4000" b="1" smtClean="0"/>
              <a:t>258</a:t>
            </a:r>
            <a:br>
              <a:rPr lang="en-US" sz="4000" b="1" smtClean="0"/>
            </a:br>
            <a:r>
              <a:rPr lang="en-US" sz="2000" b="1" smtClean="0"/>
              <a:t>x</a:t>
            </a:r>
            <a:br>
              <a:rPr lang="en-US" sz="2000" b="1" smtClean="0"/>
            </a:br>
            <a:r>
              <a:rPr lang="en-US" sz="2000" b="1" smtClean="0"/>
              <a:t>                     </a:t>
            </a:r>
            <a:r>
              <a:rPr lang="en-US" sz="4000" b="1" smtClean="0"/>
              <a:t>203</a:t>
            </a:r>
            <a:br>
              <a:rPr lang="en-US" sz="4000" b="1" smtClean="0"/>
            </a:br>
            <a:r>
              <a:rPr lang="en-US" sz="4000" b="1" smtClean="0"/>
              <a:t>          774</a:t>
            </a:r>
            <a:br>
              <a:rPr lang="en-US" sz="4000" b="1" smtClean="0"/>
            </a:br>
            <a:r>
              <a:rPr lang="en-US" sz="4000" b="1" smtClean="0"/>
              <a:t> 516 </a:t>
            </a:r>
            <a:r>
              <a:rPr lang="en-US" sz="4000" b="1" u="sng" smtClean="0"/>
              <a:t> </a:t>
            </a:r>
            <a:r>
              <a:rPr lang="en-US" sz="4000" b="1" smtClean="0"/>
              <a:t/>
            </a:r>
            <a:br>
              <a:rPr lang="en-US" sz="4000" b="1" smtClean="0"/>
            </a:br>
            <a:r>
              <a:rPr lang="en-US" sz="4000" b="1" smtClean="0"/>
              <a:t>     </a:t>
            </a:r>
            <a:r>
              <a:rPr lang="en-US" sz="4000" b="1" smtClean="0">
                <a:solidFill>
                  <a:srgbClr val="0000CC"/>
                </a:solidFill>
              </a:rPr>
              <a:t>52374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812925" y="3846513"/>
            <a:ext cx="5502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2743200" y="4876800"/>
            <a:ext cx="2133600" cy="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 flipV="1">
            <a:off x="2819400" y="3657600"/>
            <a:ext cx="2057400" cy="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33400" y="56388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/>
              <a:t>Chú ý</a:t>
            </a:r>
            <a:r>
              <a:rPr lang="en-US" sz="2800"/>
              <a:t>: </a:t>
            </a:r>
            <a:r>
              <a:rPr lang="en-US" sz="2800" b="1">
                <a:solidFill>
                  <a:srgbClr val="CC00FF"/>
                </a:solidFill>
              </a:rPr>
              <a:t>Viết tích riêng 516 lùi sang bên trái </a:t>
            </a:r>
          </a:p>
          <a:p>
            <a:pPr algn="ctr"/>
            <a:r>
              <a:rPr lang="en-US" sz="2800" b="1">
                <a:solidFill>
                  <a:srgbClr val="CC00FF"/>
                </a:solidFill>
              </a:rPr>
              <a:t>hai cột so với tích riêng thứ nhất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01688F-45C8-49CF-8896-FDE8FF81B97C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33400"/>
            <a:ext cx="7620000" cy="91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66"/>
                </a:solidFill>
              </a:rPr>
              <a:t>NHÂN VỚI SỐ CÓ BA CHỮ SỐ</a:t>
            </a:r>
          </a:p>
          <a:p>
            <a:pPr eaLnBrk="1" hangingPunct="1"/>
            <a:endParaRPr lang="en-US" b="1" smtClean="0">
              <a:solidFill>
                <a:srgbClr val="CC0066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52600" y="3810000"/>
            <a:ext cx="4343400" cy="990600"/>
          </a:xfrm>
        </p:spPr>
        <p:txBody>
          <a:bodyPr/>
          <a:lstStyle/>
          <a:p>
            <a:pPr algn="l" eaLnBrk="1" hangingPunct="1"/>
            <a:r>
              <a:rPr lang="en-US" smtClean="0"/>
              <a:t>   </a:t>
            </a:r>
            <a:endParaRPr lang="en-US" b="1" smtClean="0">
              <a:solidFill>
                <a:srgbClr val="0000CC"/>
              </a:solidFill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812925" y="3846513"/>
            <a:ext cx="5502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1279525" y="2093913"/>
            <a:ext cx="5502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85800" y="1209675"/>
            <a:ext cx="55673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 u="sng">
                <a:solidFill>
                  <a:srgbClr val="0000CC"/>
                </a:solidFill>
              </a:rPr>
              <a:t>Bài 1</a:t>
            </a:r>
            <a:r>
              <a:rPr lang="en-US" sz="3800" b="1">
                <a:solidFill>
                  <a:srgbClr val="0000CC"/>
                </a:solidFill>
              </a:rPr>
              <a:t>: Đặt tính rồi tính: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914400" y="2514600"/>
            <a:ext cx="2743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0000CC"/>
                </a:solidFill>
              </a:rPr>
              <a:t>a)</a:t>
            </a:r>
            <a:r>
              <a:rPr lang="en-US" sz="3000" b="1"/>
              <a:t> 523 </a:t>
            </a:r>
            <a:r>
              <a:rPr lang="en-US" sz="3000" b="1">
                <a:solidFill>
                  <a:srgbClr val="FF0066"/>
                </a:solidFill>
              </a:rPr>
              <a:t>x</a:t>
            </a:r>
            <a:r>
              <a:rPr lang="en-US" sz="3000" b="1"/>
              <a:t> 305 ;</a:t>
            </a:r>
            <a:r>
              <a:rPr lang="en-US" sz="3000"/>
              <a:t>    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2895600" y="4419600"/>
            <a:ext cx="2971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0000CC"/>
                </a:solidFill>
              </a:rPr>
              <a:t>c)</a:t>
            </a:r>
            <a:r>
              <a:rPr lang="en-US" sz="3000" b="1"/>
              <a:t> 1309 </a:t>
            </a:r>
            <a:r>
              <a:rPr lang="en-US" sz="3000" b="1">
                <a:solidFill>
                  <a:srgbClr val="FF0066"/>
                </a:solidFill>
              </a:rPr>
              <a:t>x</a:t>
            </a:r>
            <a:r>
              <a:rPr lang="en-US" sz="3000" b="1"/>
              <a:t> 202 ;</a:t>
            </a:r>
            <a:r>
              <a:rPr lang="en-US" sz="3000"/>
              <a:t>    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4572000" y="2514600"/>
            <a:ext cx="2743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solidFill>
                  <a:srgbClr val="0000CC"/>
                </a:solidFill>
              </a:rPr>
              <a:t>b)</a:t>
            </a:r>
            <a:r>
              <a:rPr lang="en-US" sz="3000" b="1"/>
              <a:t> 308 </a:t>
            </a:r>
            <a:r>
              <a:rPr lang="en-US" sz="3000" b="1">
                <a:solidFill>
                  <a:srgbClr val="FF0066"/>
                </a:solidFill>
              </a:rPr>
              <a:t>x</a:t>
            </a:r>
            <a:r>
              <a:rPr lang="en-US" sz="3000" b="1"/>
              <a:t> 563</a:t>
            </a:r>
            <a:r>
              <a:rPr lang="en-US" sz="3000"/>
              <a:t> ;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C0E43D-8D59-4943-9901-D7243A4DDB87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33400"/>
            <a:ext cx="7620000" cy="91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66"/>
                </a:solidFill>
              </a:rPr>
              <a:t>NHÂN VỚI SỐ CÓ BA CHỮ SỐ</a:t>
            </a:r>
          </a:p>
          <a:p>
            <a:pPr eaLnBrk="1" hangingPunct="1"/>
            <a:endParaRPr lang="en-US" b="1" smtClean="0">
              <a:solidFill>
                <a:srgbClr val="CC0066"/>
              </a:solidFill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279525" y="2093913"/>
            <a:ext cx="5502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685800" y="1209675"/>
            <a:ext cx="55673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 u="sng">
                <a:solidFill>
                  <a:srgbClr val="0000CC"/>
                </a:solidFill>
              </a:rPr>
              <a:t>Bài 1</a:t>
            </a:r>
            <a:r>
              <a:rPr lang="en-US" sz="3800" b="1">
                <a:solidFill>
                  <a:srgbClr val="0000CC"/>
                </a:solidFill>
              </a:rPr>
              <a:t>: Đặt tính rồi tính: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19050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000"/>
              <a:t>523</a:t>
            </a:r>
          </a:p>
          <a:p>
            <a:pPr algn="ctr"/>
            <a:r>
              <a:rPr lang="en-US" sz="2200"/>
              <a:t>   </a:t>
            </a: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/>
            <a:r>
              <a:rPr lang="en-US" sz="3000"/>
              <a:t>305</a:t>
            </a:r>
          </a:p>
          <a:p>
            <a:pPr algn="ctr"/>
            <a:endParaRPr lang="en-US" sz="3400" b="1">
              <a:solidFill>
                <a:srgbClr val="FF0066"/>
              </a:solidFill>
            </a:endParaRPr>
          </a:p>
          <a:p>
            <a:pPr algn="r"/>
            <a:endParaRPr lang="en-US" sz="3000">
              <a:solidFill>
                <a:srgbClr val="FF0066"/>
              </a:solidFill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990600" y="3352800"/>
            <a:ext cx="1447800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048000" y="2133600"/>
            <a:ext cx="1905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000"/>
              <a:t>563</a:t>
            </a:r>
          </a:p>
          <a:p>
            <a:pPr algn="ctr"/>
            <a:r>
              <a:rPr lang="en-US" sz="2200"/>
              <a:t>   </a:t>
            </a: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/>
            <a:r>
              <a:rPr lang="en-US" sz="3000"/>
              <a:t>308</a:t>
            </a:r>
          </a:p>
          <a:p>
            <a:pPr algn="ctr"/>
            <a:endParaRPr lang="en-US" sz="3000"/>
          </a:p>
          <a:p>
            <a:pPr algn="r"/>
            <a:endParaRPr lang="en-US" sz="3400" b="1">
              <a:solidFill>
                <a:srgbClr val="FF0066"/>
              </a:solidFill>
            </a:endParaRPr>
          </a:p>
          <a:p>
            <a:pPr algn="r"/>
            <a:endParaRPr lang="en-US" sz="3000">
              <a:solidFill>
                <a:srgbClr val="FF0066"/>
              </a:solidFill>
            </a:endParaRP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3581400" y="3429000"/>
            <a:ext cx="1447800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400800" y="2133600"/>
            <a:ext cx="1905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000"/>
              <a:t>1309</a:t>
            </a:r>
          </a:p>
          <a:p>
            <a:pPr algn="ctr"/>
            <a:r>
              <a:rPr lang="en-US" sz="2200"/>
              <a:t>   </a:t>
            </a: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/>
            <a:r>
              <a:rPr lang="en-US" sz="3000"/>
              <a:t>202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7010400" y="3429000"/>
            <a:ext cx="1371600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-193675" y="4953000"/>
            <a:ext cx="988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Hãy nhận xét về cách </a:t>
            </a:r>
            <a:r>
              <a:rPr lang="vi-VN" sz="3600" b="1">
                <a:solidFill>
                  <a:srgbClr val="0000CC"/>
                </a:solidFill>
              </a:rPr>
              <a:t>đ</a:t>
            </a:r>
            <a:r>
              <a:rPr lang="en-US" sz="3600" b="1">
                <a:solidFill>
                  <a:srgbClr val="0000CC"/>
                </a:solidFill>
              </a:rPr>
              <a:t>ặt tích riêng thứ ba ?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676400" y="342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1219200" y="33528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2615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62000" y="37338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1569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3505200" y="38862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1689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7315200" y="34290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2618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3962400" y="35052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1504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6858000" y="3810000"/>
            <a:ext cx="1143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2618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3505200" y="4419600"/>
            <a:ext cx="14509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FF0066"/>
                </a:solidFill>
              </a:rPr>
              <a:t>173404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762000" y="4419600"/>
            <a:ext cx="14509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FF0066"/>
                </a:solidFill>
              </a:rPr>
              <a:t>159515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6934200" y="4343400"/>
            <a:ext cx="14509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FF0066"/>
                </a:solidFill>
              </a:rPr>
              <a:t>264418</a:t>
            </a:r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609600" y="4267200"/>
            <a:ext cx="19812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3276600" y="4343400"/>
            <a:ext cx="2286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6477000" y="4267200"/>
            <a:ext cx="2209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 animBg="1"/>
      <p:bldP spid="20487" grpId="0"/>
      <p:bldP spid="20488" grpId="0" animBg="1"/>
      <p:bldP spid="20489" grpId="0"/>
      <p:bldP spid="20490" grpId="0" animBg="1"/>
      <p:bldP spid="20491" grpId="0"/>
      <p:bldP spid="20494" grpId="0"/>
      <p:bldP spid="20495" grpId="0"/>
      <p:bldP spid="20496" grpId="0"/>
      <p:bldP spid="20497" grpId="0"/>
      <p:bldP spid="20498" grpId="0"/>
      <p:bldP spid="20499" grpId="0"/>
      <p:bldP spid="20500" grpId="0"/>
      <p:bldP spid="20501" grpId="0"/>
      <p:bldP spid="20502" grpId="0"/>
      <p:bldP spid="20503" grpId="0" animBg="1"/>
      <p:bldP spid="20504" grpId="0" animBg="1"/>
      <p:bldP spid="205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16BE80-8448-448B-A81A-4A4AC02D0AB3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33400"/>
            <a:ext cx="7620000" cy="91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66"/>
                </a:solidFill>
              </a:rPr>
              <a:t>NHÂN VỚI SỐ CÓ BA CHỮ SỐ</a:t>
            </a:r>
          </a:p>
          <a:p>
            <a:pPr eaLnBrk="1" hangingPunct="1"/>
            <a:endParaRPr lang="en-US" b="1" smtClean="0">
              <a:solidFill>
                <a:srgbClr val="CC0066"/>
              </a:solidFill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279525" y="2093913"/>
            <a:ext cx="5502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685800" y="1209675"/>
            <a:ext cx="55673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 u="sng">
                <a:solidFill>
                  <a:srgbClr val="0000CC"/>
                </a:solidFill>
              </a:rPr>
              <a:t>Bài 1</a:t>
            </a:r>
            <a:r>
              <a:rPr lang="en-US" sz="3800" b="1">
                <a:solidFill>
                  <a:srgbClr val="0000CC"/>
                </a:solidFill>
              </a:rPr>
              <a:t>: Đặt tính rồi tính: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19050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000"/>
              <a:t>523</a:t>
            </a:r>
          </a:p>
          <a:p>
            <a:pPr algn="ctr"/>
            <a:r>
              <a:rPr lang="en-US" sz="2200"/>
              <a:t>   </a:t>
            </a: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/>
            <a:r>
              <a:rPr lang="en-US" sz="3000"/>
              <a:t>305</a:t>
            </a:r>
          </a:p>
          <a:p>
            <a:pPr algn="ctr"/>
            <a:endParaRPr lang="en-US" sz="3400" b="1">
              <a:solidFill>
                <a:srgbClr val="FF0066"/>
              </a:solidFill>
            </a:endParaRPr>
          </a:p>
          <a:p>
            <a:pPr algn="r"/>
            <a:endParaRPr lang="en-US" sz="3000">
              <a:solidFill>
                <a:srgbClr val="FF0066"/>
              </a:solidFill>
            </a:endParaRPr>
          </a:p>
        </p:txBody>
      </p:sp>
      <p:sp>
        <p:nvSpPr>
          <p:cNvPr id="10247" name="Line 6"/>
          <p:cNvSpPr>
            <a:spLocks noChangeShapeType="1"/>
          </p:cNvSpPr>
          <p:nvPr/>
        </p:nvSpPr>
        <p:spPr bwMode="auto">
          <a:xfrm>
            <a:off x="990600" y="3352800"/>
            <a:ext cx="1447800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3048000" y="2133600"/>
            <a:ext cx="1905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000"/>
              <a:t>563</a:t>
            </a:r>
          </a:p>
          <a:p>
            <a:pPr algn="ctr"/>
            <a:r>
              <a:rPr lang="en-US" sz="2200"/>
              <a:t>   </a:t>
            </a: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/>
            <a:r>
              <a:rPr lang="en-US" sz="3000"/>
              <a:t>308</a:t>
            </a:r>
          </a:p>
          <a:p>
            <a:pPr algn="ctr"/>
            <a:endParaRPr lang="en-US" sz="3000"/>
          </a:p>
          <a:p>
            <a:pPr algn="r"/>
            <a:endParaRPr lang="en-US" sz="3400" b="1">
              <a:solidFill>
                <a:srgbClr val="FF0066"/>
              </a:solidFill>
            </a:endParaRPr>
          </a:p>
          <a:p>
            <a:pPr algn="r"/>
            <a:endParaRPr lang="en-US" sz="3000">
              <a:solidFill>
                <a:srgbClr val="FF0066"/>
              </a:solidFill>
            </a:endParaRPr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>
            <a:off x="3581400" y="3429000"/>
            <a:ext cx="1447800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6400800" y="2133600"/>
            <a:ext cx="1905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000"/>
              <a:t>1309</a:t>
            </a:r>
          </a:p>
          <a:p>
            <a:pPr algn="ctr"/>
            <a:r>
              <a:rPr lang="en-US" sz="2200"/>
              <a:t>   </a:t>
            </a:r>
            <a:r>
              <a:rPr lang="en-US" b="1">
                <a:solidFill>
                  <a:srgbClr val="FF0066"/>
                </a:solidFill>
              </a:rPr>
              <a:t>X</a:t>
            </a:r>
          </a:p>
          <a:p>
            <a:pPr algn="r"/>
            <a:r>
              <a:rPr lang="en-US" sz="3000"/>
              <a:t>202</a:t>
            </a:r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>
            <a:off x="7010400" y="3429000"/>
            <a:ext cx="1371600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676400" y="342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219200" y="33528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2615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62000" y="37338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1569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505200" y="38862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1689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315200" y="34290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2618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962400" y="3505200"/>
            <a:ext cx="1028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1504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6858000" y="3810000"/>
            <a:ext cx="1143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2618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505200" y="4419600"/>
            <a:ext cx="14509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FF0066"/>
                </a:solidFill>
              </a:rPr>
              <a:t>173404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62000" y="4419600"/>
            <a:ext cx="14509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FF0066"/>
                </a:solidFill>
              </a:rPr>
              <a:t>159515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934200" y="4343400"/>
            <a:ext cx="14509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>
                <a:solidFill>
                  <a:srgbClr val="FF0066"/>
                </a:solidFill>
              </a:rPr>
              <a:t>264418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609600" y="4267200"/>
            <a:ext cx="19812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3276600" y="4343400"/>
            <a:ext cx="2286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6477000" y="4267200"/>
            <a:ext cx="2209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381000" y="5638800"/>
            <a:ext cx="8528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7C25DB"/>
                </a:solidFill>
              </a:rPr>
              <a:t>Tích riêng thứ ba lùi bên trái hai cột so với tích riêng thứ nhất!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481</Words>
  <Application>Microsoft PowerPoint</Application>
  <PresentationFormat>On-screen Show (4:3)</PresentationFormat>
  <Paragraphs>143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Default Design</vt:lpstr>
      <vt:lpstr>Slide 1</vt:lpstr>
      <vt:lpstr>Muốn tính 203 thùng dầu có bao nhiêu  lít dầu ta làm phép tính như thế nào?</vt:lpstr>
      <vt:lpstr>Slide 3</vt:lpstr>
      <vt:lpstr>Slide 4</vt:lpstr>
      <vt:lpstr>      258     x             203       774     000  516    52374</vt:lpstr>
      <vt:lpstr>          258 x                      203           774  516        52374</vt:lpstr>
      <vt:lpstr>   </vt:lpstr>
      <vt:lpstr>Slide 8</vt:lpstr>
      <vt:lpstr>Slide 9</vt:lpstr>
      <vt:lpstr>Bài 2: Đúng ghi Đ, sai ghi S</vt:lpstr>
      <vt:lpstr>Bài 2: Đúng ghi Đ, sai ghi S</vt:lpstr>
      <vt:lpstr>Tóm tắt   1 ngày 1 con ăn      : 104g   10 ngày 375 con ăn: . . .  kg?</vt:lpstr>
      <vt:lpstr>Số kg thức ăn trại đó cần cho 01 ngày là: 104 x 375 = 39.000(g)              = 39 (kg) Số kg thức ăn trại đó cần trong 10 ngày là: 39 x 10 = 390( kg ) Đáp số: 390kg</vt:lpstr>
      <vt:lpstr>Số gam thức ăn cần cho 1 con trong 10 ngày là:                    104x10=1040(g) Số kg thức ăn cần cho 375 con trong 10 ngày là:                          1040 x 375=39.000(g)                                       = 390(kg)                                       Đáp số: 390kg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Nghiemha</dc:creator>
  <cp:lastModifiedBy>CSTeam</cp:lastModifiedBy>
  <cp:revision>14</cp:revision>
  <dcterms:created xsi:type="dcterms:W3CDTF">2005-11-12T07:01:57Z</dcterms:created>
  <dcterms:modified xsi:type="dcterms:W3CDTF">2016-06-30T02:12:13Z</dcterms:modified>
</cp:coreProperties>
</file>